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9" r:id="rId3"/>
    <p:sldId id="257" r:id="rId4"/>
    <p:sldId id="260" r:id="rId5"/>
    <p:sldId id="264" r:id="rId6"/>
    <p:sldId id="265" r:id="rId7"/>
    <p:sldId id="261" r:id="rId8"/>
    <p:sldId id="263" r:id="rId9"/>
    <p:sldId id="268" r:id="rId10"/>
    <p:sldId id="269" r:id="rId11"/>
    <p:sldId id="274" r:id="rId12"/>
    <p:sldId id="258" r:id="rId13"/>
    <p:sldId id="259" r:id="rId14"/>
    <p:sldId id="275" r:id="rId15"/>
    <p:sldId id="280" r:id="rId16"/>
    <p:sldId id="277" r:id="rId17"/>
    <p:sldId id="278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544" autoAdjust="0"/>
    <p:restoredTop sz="86472" autoAdjust="0"/>
  </p:normalViewPr>
  <p:slideViewPr>
    <p:cSldViewPr>
      <p:cViewPr>
        <p:scale>
          <a:sx n="70" d="100"/>
          <a:sy n="70" d="100"/>
        </p:scale>
        <p:origin x="-1320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F7D65-BAC5-4942-96A5-F4854F81E299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B0B7E-C58F-4F6B-A6FE-A810726B5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793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B0B7E-C58F-4F6B-A6FE-A810726B544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33A6-4A2A-4E8E-A72E-EB97F90CFAB8}" type="datetimeFigureOut">
              <a:rPr lang="en-US" smtClean="0"/>
              <a:pPr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DF2D2-287C-40DB-AA78-01EE76434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2.png"/><Relationship Id="rId2" Type="http://schemas.openxmlformats.org/officeDocument/2006/relationships/image" Target="../media/image3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microsoft.com/office/2007/relationships/hdphoto" Target="../media/hdphoto7.wdp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" y="457200"/>
            <a:ext cx="6781800" cy="563231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2" algn="ctr">
              <a:lnSpc>
                <a:spcPct val="150000"/>
              </a:lnSpc>
            </a:pP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COMMUNICATION </a:t>
            </a: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MANAGEMENT </a:t>
            </a: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SKILLS PROGRAMME </a:t>
            </a:r>
            <a:r>
              <a:rPr lang="en-US" sz="3000" b="1" dirty="0" smtClean="0">
                <a:solidFill>
                  <a:schemeClr val="bg1"/>
                </a:solidFill>
              </a:rPr>
              <a:t/>
            </a:r>
            <a:br>
              <a:rPr lang="en-US" sz="3000" b="1" dirty="0" smtClean="0">
                <a:solidFill>
                  <a:schemeClr val="bg1"/>
                </a:solidFill>
              </a:rPr>
            </a:br>
            <a:r>
              <a:rPr lang="en-US" sz="3000" b="1" dirty="0">
                <a:solidFill>
                  <a:schemeClr val="bg1"/>
                </a:solidFill>
              </a:rPr>
              <a:t/>
            </a:r>
            <a:br>
              <a:rPr lang="en-US" sz="3000" b="1" dirty="0">
                <a:solidFill>
                  <a:schemeClr val="bg1"/>
                </a:solidFill>
              </a:rPr>
            </a:b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KALUTARA DISTRICT MEDICAL OFFICERS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History of Communication and Management skills </a:t>
            </a:r>
            <a:r>
              <a:rPr lang="en-US" b="1" dirty="0" err="1" smtClean="0"/>
              <a:t>programme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600" b="1" dirty="0" smtClean="0"/>
              <a:t>1</a:t>
            </a:r>
            <a:r>
              <a:rPr lang="en-US" sz="3600" b="1" baseline="30000" dirty="0" smtClean="0"/>
              <a:t>ST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Programme</a:t>
            </a:r>
            <a:r>
              <a:rPr lang="en-US" sz="3600" b="1" dirty="0" smtClean="0"/>
              <a:t> </a:t>
            </a:r>
          </a:p>
          <a:p>
            <a:r>
              <a:rPr lang="en-US" dirty="0" smtClean="0"/>
              <a:t>Post intern medical officers at </a:t>
            </a:r>
            <a:r>
              <a:rPr lang="en-US" dirty="0" err="1" smtClean="0"/>
              <a:t>Ananda</a:t>
            </a:r>
            <a:r>
              <a:rPr lang="en-US" dirty="0" smtClean="0"/>
              <a:t> </a:t>
            </a:r>
            <a:r>
              <a:rPr lang="en-US" dirty="0" err="1" smtClean="0"/>
              <a:t>Kularatna</a:t>
            </a:r>
            <a:r>
              <a:rPr lang="en-US" dirty="0" smtClean="0"/>
              <a:t> Hall</a:t>
            </a:r>
          </a:p>
          <a:p>
            <a:endParaRPr lang="en-US" dirty="0" smtClean="0"/>
          </a:p>
          <a:p>
            <a:r>
              <a:rPr lang="en-US" dirty="0" smtClean="0"/>
              <a:t>2 day </a:t>
            </a:r>
            <a:r>
              <a:rPr lang="en-US" dirty="0" err="1" smtClean="0"/>
              <a:t>programme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 15</a:t>
            </a:r>
            <a:r>
              <a:rPr lang="en-US" baseline="30000" dirty="0" smtClean="0"/>
              <a:t>th</a:t>
            </a:r>
            <a:r>
              <a:rPr lang="en-US" dirty="0" smtClean="0"/>
              <a:t> and 16</a:t>
            </a:r>
            <a:r>
              <a:rPr lang="en-US" baseline="30000" dirty="0" smtClean="0"/>
              <a:t>th</a:t>
            </a:r>
            <a:r>
              <a:rPr lang="en-US" dirty="0" smtClean="0"/>
              <a:t> of February 2014</a:t>
            </a:r>
          </a:p>
          <a:p>
            <a:endParaRPr lang="en-US" dirty="0" smtClean="0"/>
          </a:p>
          <a:p>
            <a:r>
              <a:rPr lang="en-US" dirty="0" smtClean="0"/>
              <a:t>450 participated for the post intern </a:t>
            </a:r>
            <a:r>
              <a:rPr lang="en-US" dirty="0" err="1" smtClean="0"/>
              <a:t>programme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0593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DATE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sz="3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 AND 29</a:t>
            </a:r>
            <a:r>
              <a:rPr lang="en-US" sz="3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 OF MARCH 2014</a:t>
            </a: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8.00AM TO 4.00PM</a:t>
            </a: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VENUE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NATIONAL  INSTITUTE OF HEALTH SCIENCES  (NIHS) KALUTARA</a:t>
            </a:r>
            <a:endParaRPr lang="en-US" sz="3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371600" cy="1586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COMMITTEE</a:t>
            </a:r>
            <a:endParaRPr lang="en-US" dirty="0"/>
          </a:p>
        </p:txBody>
      </p:sp>
      <p:pic>
        <p:nvPicPr>
          <p:cNvPr id="19" name="Content Placeholder 3" descr="Suns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4210334"/>
            <a:ext cx="1474200" cy="192788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2400" y="1295400"/>
            <a:ext cx="16546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Anurudhdha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Padeniya</a:t>
            </a:r>
            <a:endParaRPr lang="en-US" sz="11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539073" y="1295400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Dineshan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Ranasinghe</a:t>
            </a:r>
            <a:endParaRPr lang="en-US" sz="11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057400" y="1295400"/>
            <a:ext cx="1457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Ruwan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Ferdinando</a:t>
            </a:r>
            <a:endParaRPr lang="en-US" sz="11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10000" y="1295400"/>
            <a:ext cx="15937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Saman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Abeywardana</a:t>
            </a:r>
            <a:endParaRPr lang="en-US" sz="11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715000" y="1295400"/>
            <a:ext cx="14045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Lasantha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Jinadasa</a:t>
            </a:r>
            <a:endParaRPr lang="en-US" sz="11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693938" y="3872566"/>
            <a:ext cx="1451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Mekhala</a:t>
            </a:r>
            <a:r>
              <a:rPr lang="en-US" sz="1100" b="1" dirty="0" smtClean="0"/>
              <a:t> Fernando</a:t>
            </a:r>
            <a:endParaRPr lang="en-US" sz="11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6200" y="3872566"/>
            <a:ext cx="1676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Dr </a:t>
            </a:r>
            <a:r>
              <a:rPr lang="en-US" sz="1200" b="1" dirty="0" err="1" smtClean="0"/>
              <a:t>Janaka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Amarasinghe</a:t>
            </a:r>
            <a:endParaRPr 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708452" y="3872566"/>
            <a:ext cx="16161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Sampath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Ratnaweera</a:t>
            </a:r>
            <a:endParaRPr lang="en-US" sz="11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971800" y="3872566"/>
            <a:ext cx="18261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Chandana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Dharmarathne</a:t>
            </a:r>
            <a:endParaRPr lang="en-US" sz="11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574520" y="3872566"/>
            <a:ext cx="1593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Dr </a:t>
            </a:r>
            <a:r>
              <a:rPr lang="en-US" sz="1200" b="1" dirty="0" err="1" smtClean="0"/>
              <a:t>Janaka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Marasinghe</a:t>
            </a:r>
            <a:endParaRPr 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224860" y="3853190"/>
            <a:ext cx="14478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Dr </a:t>
            </a:r>
            <a:r>
              <a:rPr lang="en-US" sz="1100" b="1" dirty="0" err="1" smtClean="0"/>
              <a:t>Kapila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Siriwardana</a:t>
            </a:r>
            <a:endParaRPr lang="en-US" sz="11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3" y="1538292"/>
            <a:ext cx="1448351" cy="196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33" y="1571625"/>
            <a:ext cx="1429017" cy="19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212" y="1631400"/>
            <a:ext cx="1449961" cy="19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869" y="1571625"/>
            <a:ext cx="1463418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82" y="4191000"/>
            <a:ext cx="1463418" cy="19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203" y="4149046"/>
            <a:ext cx="1313597" cy="198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60" y="4191000"/>
            <a:ext cx="1469078" cy="1947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113"/>
          <a:stretch/>
        </p:blipFill>
        <p:spPr bwMode="auto">
          <a:xfrm>
            <a:off x="7539073" y="1538292"/>
            <a:ext cx="1541985" cy="201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00" y="4191000"/>
            <a:ext cx="1474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651"/>
          <a:stretch/>
        </p:blipFill>
        <p:spPr bwMode="auto">
          <a:xfrm>
            <a:off x="4750824" y="4210334"/>
            <a:ext cx="1421376" cy="196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CHAIR PERSONS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371599"/>
          <a:ext cx="9144000" cy="563880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495800"/>
                <a:gridCol w="4648200"/>
              </a:tblGrid>
              <a:tr h="489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67715" algn="ctr"/>
                        </a:tabLst>
                      </a:pPr>
                      <a:r>
                        <a:rPr lang="en-US" sz="2100" b="1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Name	</a:t>
                      </a:r>
                      <a:endParaRPr lang="en-US" sz="21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Designation</a:t>
                      </a:r>
                      <a:endParaRPr lang="en-US" sz="21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37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/>
                        <a:t>Dr </a:t>
                      </a:r>
                      <a:r>
                        <a:rPr lang="en-US" sz="2100" baseline="0" dirty="0" err="1" smtClean="0"/>
                        <a:t>Dilantha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/>
                        <a:t>Dharmagunawardene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/>
                        <a:t>Acting Deputy Director ET &amp; R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Udaya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Ratnayake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RDHS Kalutara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37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Damith</a:t>
                      </a:r>
                      <a:r>
                        <a:rPr lang="en-US" sz="2100" baseline="0" dirty="0" smtClean="0"/>
                        <a:t> Silva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Exco GMOA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Padmal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Desilva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CCP-NIHS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871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Chandana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Dharmarathne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Secretary BU Panadura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37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Indrani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Malwanne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CCP-NIHS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DrJanakaAmarasinghe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Secretary BU Horana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595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Dr Sapumal Dhanapala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CCP -NIHS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Sampath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Ranaweera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Secretary BU Kalutara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379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smtClean="0"/>
                        <a:t>Dr </a:t>
                      </a:r>
                      <a:r>
                        <a:rPr lang="en-US" sz="2100" baseline="0" dirty="0" err="1" smtClean="0"/>
                        <a:t>Janaka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Marasinghe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/>
                        <a:t>Secretary BU Kalutara</a:t>
                      </a:r>
                      <a:endParaRPr lang="en-US" sz="2100" b="1" i="0" baseline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 err="1" smtClean="0"/>
                        <a:t>DrKapila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baseline="0" dirty="0" err="1" smtClean="0"/>
                        <a:t>Siriwardana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/>
                        <a:t>Secretary NIHS</a:t>
                      </a:r>
                      <a:endParaRPr lang="en-US" sz="2100" b="1" i="0" baseline="0" dirty="0">
                        <a:latin typeface="Calibri"/>
                        <a:ea typeface="Times New Roman"/>
                        <a:cs typeface="Latha"/>
                      </a:endParaRPr>
                    </a:p>
                  </a:txBody>
                  <a:tcPr marL="50104" marR="5010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45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RESOURCE PERSONS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219199"/>
          <a:ext cx="9143999" cy="566290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293777"/>
                <a:gridCol w="2397492"/>
                <a:gridCol w="1824798"/>
                <a:gridCol w="1402394"/>
                <a:gridCol w="1225538"/>
              </a:tblGrid>
              <a:tr h="524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25"/>
                        <a:t> </a:t>
                      </a:r>
                      <a:r>
                        <a:rPr lang="en-US" sz="1800" b="1"/>
                        <a:t>A</a:t>
                      </a:r>
                      <a:r>
                        <a:rPr lang="en-US" sz="1800" b="1" spc="-45"/>
                        <a:t> </a:t>
                      </a:r>
                      <a:r>
                        <a:rPr lang="en-US" sz="1800" b="1" spc="5"/>
                        <a:t>.</a:t>
                      </a:r>
                      <a:r>
                        <a:rPr lang="en-US" sz="1800" b="1" spc="10"/>
                        <a:t>P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d</a:t>
                      </a:r>
                      <a:r>
                        <a:rPr lang="en-US" sz="1800" b="1" spc="20"/>
                        <a:t>e</a:t>
                      </a:r>
                      <a:r>
                        <a:rPr lang="en-US" sz="1800" b="1" spc="5"/>
                        <a:t>n</a:t>
                      </a:r>
                      <a:r>
                        <a:rPr lang="en-US" sz="1800" b="1" spc="15"/>
                        <a:t>i</a:t>
                      </a:r>
                      <a:r>
                        <a:rPr lang="en-US" sz="1800" b="1"/>
                        <a:t>ya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20"/>
                        <a:t> </a:t>
                      </a:r>
                      <a:r>
                        <a:rPr lang="en-US" sz="1800" b="1"/>
                        <a:t>Buddhika</a:t>
                      </a:r>
                      <a:r>
                        <a:rPr lang="en-US" sz="1800" b="1" spc="65"/>
                        <a:t> </a:t>
                      </a:r>
                      <a:r>
                        <a:rPr lang="en-US" sz="1800" b="1" spc="-25"/>
                        <a:t>M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h</a:t>
                      </a:r>
                      <a:r>
                        <a:rPr lang="en-US" sz="1800" b="1" spc="20"/>
                        <a:t>e</a:t>
                      </a:r>
                      <a:r>
                        <a:rPr lang="en-US" sz="1800" b="1" spc="25"/>
                        <a:t>s</a:t>
                      </a:r>
                      <a:r>
                        <a:rPr lang="en-US" sz="1800" b="1"/>
                        <a:t>h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25"/>
                        <a:t> </a:t>
                      </a:r>
                      <a:r>
                        <a:rPr lang="en-US" sz="1800" b="1" spc="-5"/>
                        <a:t>S</a:t>
                      </a:r>
                      <a:r>
                        <a:rPr lang="en-US" sz="1800" b="1"/>
                        <a:t>.</a:t>
                      </a:r>
                      <a:r>
                        <a:rPr lang="en-US" sz="1800" b="1" spc="-25"/>
                        <a:t> </a:t>
                      </a:r>
                      <a:r>
                        <a:rPr lang="en-US" sz="1800" b="1"/>
                        <a:t>H</a:t>
                      </a:r>
                      <a:r>
                        <a:rPr lang="en-US" sz="1800" b="1" spc="20"/>
                        <a:t>e</a:t>
                      </a:r>
                      <a:r>
                        <a:rPr lang="en-US" sz="1800" b="1"/>
                        <a:t>w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-10"/>
                        <a:t>g</a:t>
                      </a:r>
                      <a:r>
                        <a:rPr lang="en-US" sz="1800" b="1"/>
                        <a:t>e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</a:tr>
              <a:tr h="524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Dr A.Sandanayake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Dr S. Wijesekara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Dr L.S Perera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Dr F.R. Niyas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Dr N.Peiris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</a:tr>
              <a:tr h="603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15"/>
                        <a:t>Dr.N.M.Priyankara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524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-5"/>
                        <a:t>U</a:t>
                      </a:r>
                      <a:r>
                        <a:rPr lang="en-US" sz="1800" b="1" spc="5"/>
                        <a:t>pu</a:t>
                      </a:r>
                      <a:r>
                        <a:rPr lang="en-US" sz="1800" b="1"/>
                        <a:t>l</a:t>
                      </a:r>
                      <a:r>
                        <a:rPr lang="en-US" sz="1800" b="1" spc="-5"/>
                        <a:t> </a:t>
                      </a:r>
                      <a:r>
                        <a:rPr lang="en-US" sz="1800" b="1" spc="5"/>
                        <a:t>Indun</a:t>
                      </a:r>
                      <a:r>
                        <a:rPr lang="en-US" sz="1800" b="1" spc="15"/>
                        <a:t>i</a:t>
                      </a:r>
                      <a:r>
                        <a:rPr lang="en-US" sz="1800" b="1"/>
                        <a:t>l</a:t>
                      </a:r>
                      <a:r>
                        <a:rPr lang="en-US" sz="1800" b="1" spc="-5"/>
                        <a:t> </a:t>
                      </a:r>
                      <a:r>
                        <a:rPr lang="en-US" sz="1800" b="1" spc="10"/>
                        <a:t>P</a:t>
                      </a:r>
                      <a:r>
                        <a:rPr lang="en-US" sz="1800" b="1" spc="15"/>
                        <a:t>e</a:t>
                      </a:r>
                      <a:r>
                        <a:rPr lang="en-US" sz="1800" b="1" spc="5"/>
                        <a:t>r</a:t>
                      </a:r>
                      <a:r>
                        <a:rPr lang="en-US" sz="1800" b="1" spc="15"/>
                        <a:t>e</a:t>
                      </a:r>
                      <a:r>
                        <a:rPr lang="en-US" sz="1800" b="1" spc="5"/>
                        <a:t>r</a:t>
                      </a:r>
                      <a:r>
                        <a:rPr lang="en-US" sz="1800" b="1"/>
                        <a:t>a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/>
                        <a:t>Dr Gayani Imbulana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/>
                        <a:t>Dr Ruchith Priyantha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524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5"/>
                        <a:t>K..</a:t>
                      </a:r>
                      <a:r>
                        <a:rPr lang="en-US" sz="1800" b="1" spc="-20"/>
                        <a:t>M</a:t>
                      </a:r>
                      <a:r>
                        <a:rPr lang="en-US" sz="1800" b="1" spc="5"/>
                        <a:t>u</a:t>
                      </a:r>
                      <a:r>
                        <a:rPr lang="en-US" sz="1800" b="1" spc="10"/>
                        <a:t>t</a:t>
                      </a:r>
                      <a:r>
                        <a:rPr lang="en-US" sz="1800" b="1" spc="5"/>
                        <a:t>hu</a:t>
                      </a:r>
                      <a:r>
                        <a:rPr lang="en-US" sz="1800" b="1" spc="-5"/>
                        <a:t>k</a:t>
                      </a:r>
                      <a:r>
                        <a:rPr lang="en-US" sz="1800" b="1" spc="5"/>
                        <a:t>um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r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n</a:t>
                      </a:r>
                      <a:r>
                        <a:rPr lang="en-US" sz="1800" b="1"/>
                        <a:t>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524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5"/>
                        <a:t>D.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n</a:t>
                      </a:r>
                      <a:r>
                        <a:rPr lang="en-US" sz="1800" b="1" spc="25"/>
                        <a:t>as</a:t>
                      </a:r>
                      <a:r>
                        <a:rPr lang="en-US" sz="1800" b="1" spc="15"/>
                        <a:t>i</a:t>
                      </a:r>
                      <a:r>
                        <a:rPr lang="en-US" sz="1800" b="1" spc="5"/>
                        <a:t>n</a:t>
                      </a:r>
                      <a:r>
                        <a:rPr lang="en-US" sz="1800" b="1" spc="-10"/>
                        <a:t>g</a:t>
                      </a:r>
                      <a:r>
                        <a:rPr lang="en-US" sz="1800" b="1" spc="5"/>
                        <a:t>h</a:t>
                      </a:r>
                      <a:r>
                        <a:rPr lang="en-US" sz="1800" b="1"/>
                        <a:t>e</a:t>
                      </a:r>
                      <a:r>
                        <a:rPr lang="en-US" sz="1800" b="1" spc="5"/>
                        <a:t>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10"/>
                        <a:t>L</a:t>
                      </a:r>
                      <a:r>
                        <a:rPr lang="en-US" sz="1800" b="1" spc="5"/>
                        <a:t>.</a:t>
                      </a:r>
                      <a:r>
                        <a:rPr lang="en-US" sz="1800" b="1" spc="15"/>
                        <a:t>Ji</a:t>
                      </a:r>
                      <a:r>
                        <a:rPr lang="en-US" sz="1800" b="1" spc="5"/>
                        <a:t>n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d</a:t>
                      </a:r>
                      <a:r>
                        <a:rPr lang="en-US" sz="1800" b="1" spc="25"/>
                        <a:t>as</a:t>
                      </a:r>
                      <a:r>
                        <a:rPr lang="en-US" sz="1800" b="1"/>
                        <a:t>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/>
                        <a:t>S. Kannangara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603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5"/>
                        <a:t>Dr C.Gunathilake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5"/>
                        <a:t>Dr P . Gamage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5"/>
                        <a:t>Dr S.Warnasuriya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603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800" b="1"/>
                        <a:t>Dr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-20"/>
                        <a:t>Ruwan Ferdinando 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/>
                        <a:t>D</a:t>
                      </a:r>
                      <a:r>
                        <a:rPr lang="en-US" sz="1800" b="1"/>
                        <a:t>r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-20"/>
                        <a:t>T</a:t>
                      </a:r>
                      <a:r>
                        <a:rPr lang="en-US" sz="1800" b="1"/>
                        <a:t>.</a:t>
                      </a:r>
                      <a:r>
                        <a:rPr lang="en-US" sz="1800" b="1" spc="-15"/>
                        <a:t> </a:t>
                      </a:r>
                      <a:r>
                        <a:rPr lang="en-US" sz="1800" b="1" spc="10"/>
                        <a:t>K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h</a:t>
                      </a:r>
                      <a:r>
                        <a:rPr lang="en-US" sz="1800" b="1" spc="25"/>
                        <a:t>a</a:t>
                      </a:r>
                      <a:r>
                        <a:rPr lang="en-US" sz="1800" b="1" spc="5"/>
                        <a:t>du</a:t>
                      </a:r>
                      <a:r>
                        <a:rPr lang="en-US" sz="1800" b="1"/>
                        <a:t>wa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603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/>
                        <a:t>Dr L.T. Gamlath 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/>
                        <a:t>Mr R Edussuriya</a:t>
                      </a:r>
                      <a:endParaRPr lang="en-US" sz="1400" b="1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  <a:tr h="603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15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spc="-15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988" marR="63988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INNAUGARATION PROGRAMME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990600" y="990600"/>
            <a:ext cx="6781800" cy="56938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PROGRAMME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8.20AM 	Registration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8.25 AM	 Lighting of oil lamp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8.30AM		National Anthem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8.35AM 	Welcome speech by Deputy Director Training NIHS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		  			Dr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Ruwan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Ferdinando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Lath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8.40 AM              	Speech by RDHS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Kalutara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 					Dr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Udaya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Rathnayake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 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8.45AM		Speech by President GMOA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					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Dr.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Anurudhdha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Padeniya</a:t>
            </a: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Lath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8.50AM	Speech by Deputy Director ET&amp; R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                               	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Dr.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DIlantha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Dharmagunawardana</a:t>
            </a: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Lath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8.55AM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            	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Vote of thanks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byConsultant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Community Physician NIHS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  <a:tab pos="914400" algn="l"/>
                <a:tab pos="941388" algn="l"/>
                <a:tab pos="1828800" algn="l"/>
                <a:tab pos="1855788" algn="l"/>
                <a:tab pos="2762250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		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Dr.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Padmal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Latha" pitchFamily="34" charset="0"/>
              </a:rPr>
              <a:t> De Silva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H:\New folder (2)\DSC_08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84" t="12736" r="20069" b="24776"/>
          <a:stretch/>
        </p:blipFill>
        <p:spPr bwMode="auto">
          <a:xfrm>
            <a:off x="6389427" y="3477137"/>
            <a:ext cx="2284268" cy="3245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71" y="152400"/>
            <a:ext cx="8919157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PHOTOGRAPHS OF THE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INNAUGARATION CEREMONY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:\New folder (2)\DSC_08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78" y="1143000"/>
            <a:ext cx="3902122" cy="2594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:\New folder (2)\DSC_08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3902123" cy="2594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New folder (2)\DSC_08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18162"/>
            <a:ext cx="3679209" cy="24462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:\New folder (2)\DSC_084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88" t="29652" r="30845" b="13433"/>
          <a:stretch/>
        </p:blipFill>
        <p:spPr bwMode="auto">
          <a:xfrm>
            <a:off x="136477" y="2819399"/>
            <a:ext cx="2593075" cy="3903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83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PROGRAMME DAY 01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799" y="457200"/>
          <a:ext cx="8839201" cy="1678985"/>
        </p:xfrm>
        <a:graphic>
          <a:graphicData uri="http://schemas.openxmlformats.org/drawingml/2006/table">
            <a:tbl>
              <a:tblPr/>
              <a:tblGrid>
                <a:gridCol w="1656741"/>
                <a:gridCol w="1133561"/>
                <a:gridCol w="1832590"/>
                <a:gridCol w="2080168"/>
                <a:gridCol w="2136141"/>
              </a:tblGrid>
              <a:tr h="352669">
                <a:tc gridSpan="5">
                  <a:txBody>
                    <a:bodyPr/>
                    <a:lstStyle/>
                    <a:p>
                      <a:pPr marL="10160" marR="0"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233045" algn="l"/>
                        </a:tabLst>
                      </a:pP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y	-</a:t>
                      </a:r>
                      <a:r>
                        <a:rPr lang="en-US" sz="900" b="1" spc="3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900" b="1" spc="6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27/03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/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2014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1016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me        -</a:t>
                      </a:r>
                      <a:r>
                        <a:rPr lang="en-US" sz="900" b="1" spc="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r>
                        <a:rPr lang="en-US" sz="900" b="1" spc="-5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900" b="1" spc="-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m                                                                            </a:t>
                      </a:r>
                      <a:r>
                        <a:rPr lang="en-US" sz="900" b="1" spc="-10" dirty="0" smtClean="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5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35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3695"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900" b="1" spc="-5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1206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31374">
                <a:tc row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6355" marR="4508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on 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ill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5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f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or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Medical Officers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In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rodu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3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ill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      Dr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</a:rPr>
                        <a:t>Dilantha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  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</a:rPr>
                        <a:t>Dharmagunawardana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dirty="0" smtClean="0">
                          <a:latin typeface="Calibri"/>
                          <a:ea typeface="Calibri"/>
                          <a:cs typeface="Calibri"/>
                        </a:rPr>
                        <a:t>         (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acting DD ET &amp;R)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Udaya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Rathnayake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   (RDHS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Kalutara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12065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0" dirty="0" err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 err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20" dirty="0" err="1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5" dirty="0" err="1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ya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In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rodu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-1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ill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s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f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245745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B.</a:t>
                      </a:r>
                      <a:r>
                        <a:rPr lang="en-US" sz="900" spc="6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25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spc="20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1259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err="1" smtClean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spc="20" dirty="0" err="1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dirty="0" err="1" smtClean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900" spc="25" dirty="0" err="1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-10" dirty="0" err="1" smtClean="0"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900" dirty="0" err="1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mon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3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f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-1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ill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s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f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’</a:t>
                      </a:r>
                      <a:r>
                        <a:rPr lang="en-US" sz="900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0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ws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2133600"/>
          <a:ext cx="8762999" cy="1525379"/>
        </p:xfrm>
        <a:graphic>
          <a:graphicData uri="http://schemas.openxmlformats.org/drawingml/2006/table">
            <a:tbl>
              <a:tblPr/>
              <a:tblGrid>
                <a:gridCol w="1600200"/>
                <a:gridCol w="1143000"/>
                <a:gridCol w="1828800"/>
                <a:gridCol w="2057400"/>
                <a:gridCol w="2133599"/>
              </a:tblGrid>
              <a:tr h="255711">
                <a:tc gridSpan="5">
                  <a:txBody>
                    <a:bodyPr/>
                    <a:lstStyle/>
                    <a:p>
                      <a:pPr marL="10160" marR="0"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233045" algn="l"/>
                        </a:tabLst>
                      </a:pP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1016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900" b="1" spc="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b="1" spc="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r>
                        <a:rPr lang="en-US" sz="900" b="1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00pm                                              </a:t>
                      </a:r>
                      <a:r>
                        <a:rPr lang="en-US" sz="900" b="1" spc="-10" dirty="0">
                          <a:latin typeface="Calibri"/>
                          <a:ea typeface="Calibri"/>
                          <a:cs typeface="Calibri"/>
                        </a:rPr>
                        <a:t> Sy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198"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Name of symposium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Time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Symposia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Chair Person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Speaker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33086">
                <a:tc rowSpan="4">
                  <a:txBody>
                    <a:bodyPr/>
                    <a:lstStyle/>
                    <a:p>
                      <a:pPr marL="46355" marR="4508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6355" marR="4508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Public Relations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10.45-11.05am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Introduction to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public relations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900" spc="-15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Udaya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Rathnayake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   (RDHS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Kalutara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Damith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Silva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635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 (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Exco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GMOA)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A.Sandanayake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13906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(r 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S.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Wijesekara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11.05-11.25am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Qualities and skills for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good public relations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L.S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Perera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55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11.25-11.45am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Public relations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and You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F.R. </a:t>
                      </a:r>
                      <a:r>
                        <a:rPr lang="en-US" sz="900" spc="-15" dirty="0" err="1" smtClean="0">
                          <a:latin typeface="Calibri"/>
                          <a:ea typeface="Calibri"/>
                          <a:cs typeface="Calibri"/>
                        </a:rPr>
                        <a:t>Niyas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11.45-12.00nn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I believe I can fly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 smtClean="0">
                          <a:latin typeface="Calibri"/>
                          <a:ea typeface="Calibri"/>
                          <a:cs typeface="Calibri"/>
                        </a:rPr>
                        <a:t>N.Peiris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1" y="3581400"/>
          <a:ext cx="8762999" cy="1601155"/>
        </p:xfrm>
        <a:graphic>
          <a:graphicData uri="http://schemas.openxmlformats.org/drawingml/2006/table">
            <a:tbl>
              <a:tblPr/>
              <a:tblGrid>
                <a:gridCol w="1600200"/>
                <a:gridCol w="1143000"/>
                <a:gridCol w="1828800"/>
                <a:gridCol w="2057400"/>
                <a:gridCol w="2133599"/>
              </a:tblGrid>
              <a:tr h="232488">
                <a:tc gridSpan="5">
                  <a:txBody>
                    <a:bodyPr/>
                    <a:lstStyle/>
                    <a:p>
                      <a:pPr marL="1016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2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800" b="1" spc="2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800" b="1" spc="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8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800" b="1" spc="-10" dirty="0">
                          <a:latin typeface="Calibri"/>
                          <a:ea typeface="Calibri"/>
                          <a:cs typeface="Calibri"/>
                        </a:rPr>
                        <a:t>                                                                  S</a:t>
                      </a:r>
                      <a:r>
                        <a:rPr lang="en-US" sz="800" b="1" spc="-15" dirty="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800" b="1" spc="-5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po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800" b="1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8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0489"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800" b="1" spc="-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800" b="1" spc="-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5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8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86713">
                <a:tc rowSpan="4">
                  <a:txBody>
                    <a:bodyPr/>
                    <a:lstStyle/>
                    <a:p>
                      <a:pPr marL="0" marR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72390" marR="44450" indent="-26035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800" b="1" spc="5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800" b="1" spc="-1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ll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ng</a:t>
                      </a:r>
                      <a:r>
                        <a:rPr lang="en-US" sz="800" b="1" spc="-3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of </a:t>
                      </a:r>
                      <a:r>
                        <a:rPr lang="en-US" sz="800" b="1" spc="5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he</a:t>
                      </a:r>
                      <a:r>
                        <a:rPr lang="en-US" sz="800" b="1" spc="-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800" b="1" spc="10" dirty="0">
                          <a:latin typeface="Calibri"/>
                          <a:ea typeface="Calibri"/>
                          <a:cs typeface="Calibri"/>
                        </a:rPr>
                        <a:t>ic</a:t>
                      </a:r>
                      <a:r>
                        <a:rPr lang="en-US" sz="8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spc="5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or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mo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-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In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elli</a:t>
                      </a:r>
                      <a:r>
                        <a:rPr lang="en-US" sz="900" spc="-10"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14605" marR="14605" indent="254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dirty="0" err="1" smtClean="0">
                          <a:latin typeface="Calibri"/>
                          <a:ea typeface="Calibri"/>
                          <a:cs typeface="Calibri"/>
                        </a:rPr>
                        <a:t>RUwan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Ferdinando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14605" marR="14605" indent="254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(Deputy Director Training NIHS)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</a:rPr>
                        <a:t>Chandana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</a:rPr>
                        <a:t>Dharmarthne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(Secretary BU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Panadura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5" dirty="0" err="1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pu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-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Indun</a:t>
                      </a:r>
                      <a:r>
                        <a:rPr lang="en-US" sz="900" spc="15" dirty="0" err="1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-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 dirty="0" err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15" dirty="0" err="1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5" dirty="0" err="1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-10"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Gayani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Imbulana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486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.1.00.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pm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mon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6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1.00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1.15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’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ie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ws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52400" y="5257800"/>
            <a:ext cx="536076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2.00-2.30pm   Gender based attributes (</a:t>
            </a:r>
            <a:r>
              <a:rPr kumimoji="0" lang="en-US" sz="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Dr.N.M.Priyankara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- Regional Epidemiologist, </a:t>
            </a:r>
            <a:r>
              <a:rPr kumimoji="0" lang="en-US" sz="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Badulla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)- Chair person- Dr. </a:t>
            </a:r>
            <a:r>
              <a:rPr kumimoji="0" lang="en-US" sz="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Padmal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de Silva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52400" y="5410200"/>
          <a:ext cx="8991600" cy="1319461"/>
        </p:xfrm>
        <a:graphic>
          <a:graphicData uri="http://schemas.openxmlformats.org/drawingml/2006/table">
            <a:tbl>
              <a:tblPr/>
              <a:tblGrid>
                <a:gridCol w="1948181"/>
                <a:gridCol w="1123950"/>
                <a:gridCol w="2317067"/>
                <a:gridCol w="1504362"/>
                <a:gridCol w="2098040"/>
              </a:tblGrid>
              <a:tr h="263553">
                <a:tc gridSpan="5">
                  <a:txBody>
                    <a:bodyPr/>
                    <a:lstStyle/>
                    <a:p>
                      <a:pPr marL="0" marR="0" algn="l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900" b="1" spc="2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b="1" spc="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r>
                        <a:rPr lang="en-US" sz="900" b="1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pm                                </a:t>
                      </a:r>
                      <a:r>
                        <a:rPr lang="en-US" sz="900" b="1" spc="-10" dirty="0">
                          <a:latin typeface="Calibri"/>
                          <a:ea typeface="Calibri"/>
                          <a:cs typeface="Calibri"/>
                        </a:rPr>
                        <a:t> S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 spc="-5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po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0371">
                <a:tc>
                  <a:txBody>
                    <a:bodyPr/>
                    <a:lstStyle/>
                    <a:p>
                      <a:pPr marL="571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900" b="1" spc="-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900" b="1" spc="-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10" dirty="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69482">
                <a:tc rowSpan="5">
                  <a:txBody>
                    <a:bodyPr/>
                    <a:lstStyle/>
                    <a:p>
                      <a:pPr marL="0" marR="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66370" marR="114935" indent="-5207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0" dirty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ork</a:t>
                      </a:r>
                      <a:r>
                        <a:rPr lang="en-US" sz="900" b="1" spc="-3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nd 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10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250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r>
                        <a:rPr lang="en-US" sz="10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-1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f</a:t>
                      </a:r>
                      <a:r>
                        <a:rPr lang="en-US" sz="1000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0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or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k 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000" spc="-15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10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10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0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1460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1000" spc="15" dirty="0" err="1">
                          <a:latin typeface="Calibri"/>
                          <a:ea typeface="Calibri"/>
                          <a:cs typeface="Calibri"/>
                        </a:rPr>
                        <a:t>Indrani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15" dirty="0" err="1">
                          <a:latin typeface="Calibri"/>
                          <a:ea typeface="Calibri"/>
                          <a:cs typeface="Calibri"/>
                        </a:rPr>
                        <a:t>Malwanne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1460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spc="15" dirty="0"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Consultant community physician</a:t>
                      </a:r>
                      <a:r>
                        <a:rPr lang="en-US" sz="1100" spc="15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1460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Janaka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Marasinghe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1460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(Secretary PU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Kalutara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0320" marR="25400" algn="l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0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K..</a:t>
                      </a:r>
                      <a:r>
                        <a:rPr lang="en-US" sz="1000" spc="-2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0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hu</a:t>
                      </a:r>
                      <a:r>
                        <a:rPr lang="en-US" sz="1000" spc="-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10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0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a 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50</a:t>
                      </a:r>
                      <a:r>
                        <a:rPr lang="en-US" sz="1000" spc="-20" dirty="0" smtClean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le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 o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f</a:t>
                      </a:r>
                      <a:r>
                        <a:rPr lang="en-US" sz="1000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 do</a:t>
                      </a:r>
                      <a:r>
                        <a:rPr lang="en-US" sz="1000" spc="10" dirty="0">
                          <a:latin typeface="Calibri"/>
                          <a:ea typeface="Calibri"/>
                          <a:cs typeface="Calibri"/>
                        </a:rPr>
                        <a:t>ct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0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n </a:t>
                      </a:r>
                      <a:r>
                        <a:rPr lang="en-US" sz="1000" spc="1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or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17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1000" spc="-20" dirty="0" smtClean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-15" dirty="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pr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25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000" spc="1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000" spc="1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n 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1000" spc="-20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000" spc="15" dirty="0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10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spc="25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000" spc="10" dirty="0" smtClean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000" spc="25" dirty="0" smtClean="0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10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000" spc="5" dirty="0" smtClean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8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457200"/>
          <a:ext cx="8915401" cy="1447800"/>
        </p:xfrm>
        <a:graphic>
          <a:graphicData uri="http://schemas.openxmlformats.org/drawingml/2006/table">
            <a:tbl>
              <a:tblPr/>
              <a:tblGrid>
                <a:gridCol w="1193534"/>
                <a:gridCol w="1244866"/>
                <a:gridCol w="2286000"/>
                <a:gridCol w="2590782"/>
                <a:gridCol w="1600219"/>
              </a:tblGrid>
              <a:tr h="262141">
                <a:tc gridSpan="5">
                  <a:txBody>
                    <a:bodyPr/>
                    <a:lstStyle/>
                    <a:p>
                      <a:pPr marL="10160" marR="0" algn="l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y	-</a:t>
                      </a:r>
                      <a:r>
                        <a:rPr lang="en-US" sz="900" b="1" spc="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900" b="1" spc="7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28/03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/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2014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)                 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 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900" b="1" spc="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b="1" spc="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r>
                        <a:rPr lang="en-US" sz="900" b="1" spc="-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                                                                       Sy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2333">
                <a:tc>
                  <a:txBody>
                    <a:bodyPr/>
                    <a:lstStyle/>
                    <a:p>
                      <a:pPr marL="571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900" b="1" spc="-4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1130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06310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7239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ng</a:t>
                      </a:r>
                      <a:r>
                        <a:rPr lang="en-US" sz="900" b="1" spc="-3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50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ws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h Care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571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Dr.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Ruwan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Ferdinando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571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Deputy Director (Training), National Institute of Health Sciences 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76835" algn="l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Sampath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err="1" smtClean="0">
                          <a:latin typeface="Calibri"/>
                          <a:ea typeface="Calibri"/>
                          <a:cs typeface="Calibri"/>
                        </a:rPr>
                        <a:t>Ranaweera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 (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Secretary GH 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Kalutara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as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10"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50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br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spc="-2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d 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ws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ff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ct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83820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Ji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as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a 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03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2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mon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>
                          <a:latin typeface="Calibri"/>
                          <a:ea typeface="Calibri"/>
                          <a:cs typeface="Calibri"/>
                        </a:rPr>
                        <a:t>Sarada Kannangara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’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0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ws </a:t>
                      </a:r>
                      <a:r>
                        <a:rPr lang="en-US" sz="9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ss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76600" y="152400"/>
            <a:ext cx="224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PROGRAMME DAY 02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1890588"/>
          <a:ext cx="8915400" cy="1507794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2286000"/>
                <a:gridCol w="2590800"/>
                <a:gridCol w="1600200"/>
              </a:tblGrid>
              <a:tr h="129619">
                <a:tc gridSpan="5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Time        - 9.45am – </a:t>
                      </a:r>
                      <a:r>
                        <a:rPr lang="en-US" sz="900" b="1" spc="-20" dirty="0" smtClean="0">
                          <a:latin typeface="Calibri"/>
                          <a:ea typeface="Calibri"/>
                          <a:cs typeface="Calibri"/>
                        </a:rPr>
                        <a:t>11.00am                                               </a:t>
                      </a:r>
                      <a:r>
                        <a:rPr lang="en-US" sz="900" b="1" spc="-10" dirty="0" smtClean="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2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9619">
                <a:tc>
                  <a:txBody>
                    <a:bodyPr/>
                    <a:lstStyle/>
                    <a:p>
                      <a:pPr marL="571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Name of symposium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Time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Symposia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Chair Person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Speaker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00045">
                <a:tc rowSpan="5">
                  <a:txBody>
                    <a:bodyPr/>
                    <a:lstStyle/>
                    <a:p>
                      <a:pPr marL="46355" marR="4508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Active Listening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9.45-10.05am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Importance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of Listening 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skills for a doctor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24130" algn="l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Dr 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Lasantha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err="1" smtClean="0">
                          <a:latin typeface="Calibri"/>
                          <a:ea typeface="Calibri"/>
                          <a:cs typeface="Calibri"/>
                        </a:rPr>
                        <a:t>Jinadasa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    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(Asst Sec GMOA)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 algn="l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Janaka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err="1" smtClean="0">
                          <a:latin typeface="Calibri"/>
                          <a:ea typeface="Calibri"/>
                          <a:cs typeface="Calibri"/>
                        </a:rPr>
                        <a:t>Amarasinghe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Calibri"/>
                        </a:rPr>
                        <a:t> (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Secretary BU </a:t>
                      </a:r>
                      <a:r>
                        <a:rPr lang="en-US" sz="1000" dirty="0" err="1">
                          <a:latin typeface="Calibri"/>
                          <a:ea typeface="Calibri"/>
                          <a:cs typeface="Calibri"/>
                        </a:rPr>
                        <a:t>Horana</a:t>
                      </a: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C.Gunathilake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 algn="l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10.05-10.25am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Techniques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of Listening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>
                          <a:latin typeface="Calibri"/>
                          <a:ea typeface="Calibri"/>
                          <a:cs typeface="Calibri"/>
                        </a:rPr>
                        <a:t>S.Warnasuriya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0" algn="l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241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10.25-10.45am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>
                          <a:latin typeface="Calibri"/>
                          <a:ea typeface="Calibri"/>
                          <a:cs typeface="Calibri"/>
                        </a:rPr>
                        <a:t>Video presentation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Dr </a:t>
                      </a:r>
                      <a:r>
                        <a:rPr lang="en-US" sz="900" spc="-15" dirty="0" err="1" smtClean="0">
                          <a:latin typeface="Calibri"/>
                          <a:ea typeface="Calibri"/>
                          <a:cs typeface="Calibri"/>
                        </a:rPr>
                        <a:t>P.Gamage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352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10.45-11.00am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Participants’ 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views and 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Discussion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3733801"/>
          <a:ext cx="8991599" cy="1350381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2931466"/>
                <a:gridCol w="1812971"/>
                <a:gridCol w="1808762"/>
              </a:tblGrid>
              <a:tr h="204410">
                <a:tc gridSpan="5">
                  <a:txBody>
                    <a:bodyPr/>
                    <a:lstStyle/>
                    <a:p>
                      <a:pPr marL="10160" marR="0">
                        <a:spcBef>
                          <a:spcPts val="15"/>
                        </a:spcBef>
                        <a:spcAft>
                          <a:spcPts val="0"/>
                        </a:spcAft>
                        <a:tabLst>
                          <a:tab pos="233045" algn="l"/>
                        </a:tabLst>
                      </a:pPr>
                      <a:r>
                        <a:rPr lang="en-US" sz="800" b="1" spc="-2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800" b="1" spc="2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800" b="1" spc="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8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5" dirty="0" smtClean="0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800" b="1" spc="15" dirty="0" smtClean="0"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800" b="1" spc="-20" dirty="0" smtClean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m-1.00pm                                                  </a:t>
                      </a:r>
                      <a:r>
                        <a:rPr lang="en-US" sz="800" b="1" spc="-10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-15" dirty="0" smtClean="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800" b="1" spc="-5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po</a:t>
                      </a:r>
                      <a:r>
                        <a:rPr lang="en-US" sz="800" b="1" spc="-20" dirty="0" smtClean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 dirty="0" smtClean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800" b="1" spc="-25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8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800" b="1" dirty="0"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141"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800" b="1" spc="-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800" b="1" spc="-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8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8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8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8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51058">
                <a:tc rowSpan="3">
                  <a:txBody>
                    <a:bodyPr/>
                    <a:lstStyle/>
                    <a:p>
                      <a:pPr marL="0" marR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72390" marR="44450" indent="-26035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10">
                          <a:latin typeface="Calibri"/>
                          <a:ea typeface="Calibri"/>
                          <a:cs typeface="Calibri"/>
                        </a:rPr>
                        <a:t>Public communication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12.30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900" spc="20" dirty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 o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f</a:t>
                      </a:r>
                      <a:r>
                        <a:rPr lang="en-US" sz="900" spc="-3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 dirty="0" smtClean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ub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li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c </a:t>
                      </a:r>
                      <a:r>
                        <a:rPr lang="en-US" sz="900" spc="10" dirty="0" smtClean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ommun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 dirty="0" smtClean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0" dirty="0" smtClean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Dr Pradeep  Wijesinghe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(Director GH Kalutara)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Dr. Kapila Siriwardena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       (Sec BU NIHS)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445" marR="12065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20" dirty="0" err="1">
                          <a:latin typeface="Calibri"/>
                          <a:ea typeface="Calibri"/>
                          <a:cs typeface="Calibri"/>
                        </a:rPr>
                        <a:t>Ruwan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20" dirty="0" err="1">
                          <a:latin typeface="Calibri"/>
                          <a:ea typeface="Calibri"/>
                          <a:cs typeface="Calibri"/>
                        </a:rPr>
                        <a:t>Ferdinando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12065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12.30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spc="25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In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rodu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ct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spc="20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a </a:t>
                      </a:r>
                      <a:r>
                        <a:rPr lang="en-US" sz="900" spc="25" dirty="0" smtClean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smtClean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spc="-15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j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ourn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li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-2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spc="10" dirty="0" err="1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spc="25" dirty="0" err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spc="25" dirty="0" err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 err="1">
                          <a:latin typeface="Calibri"/>
                          <a:ea typeface="Calibri"/>
                          <a:cs typeface="Calibri"/>
                        </a:rPr>
                        <a:t>du</a:t>
                      </a:r>
                      <a:r>
                        <a:rPr lang="en-US" sz="900" dirty="0" err="1">
                          <a:latin typeface="Calibri"/>
                          <a:ea typeface="Calibri"/>
                          <a:cs typeface="Calibri"/>
                        </a:rPr>
                        <a:t>wa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4445" marR="1206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817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r>
                        <a:rPr lang="en-US" sz="900" spc="-2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900" spc="15">
                          <a:latin typeface="Calibri"/>
                          <a:ea typeface="Calibri"/>
                          <a:cs typeface="Calibri"/>
                        </a:rPr>
                        <a:t>00</a:t>
                      </a:r>
                      <a:r>
                        <a:rPr lang="en-US" sz="900" spc="5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spc="15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spc="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spc="1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spc="25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dirty="0">
                          <a:latin typeface="Calibri"/>
                          <a:ea typeface="Calibri"/>
                          <a:cs typeface="Calibri"/>
                        </a:rPr>
                        <a:t>’</a:t>
                      </a:r>
                      <a:r>
                        <a:rPr lang="en-US" sz="900" spc="-1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900" spc="15" dirty="0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spc="20" dirty="0" smtClean="0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dirty="0" smtClean="0">
                          <a:latin typeface="Calibri"/>
                          <a:ea typeface="Calibri"/>
                          <a:cs typeface="Calibri"/>
                        </a:rPr>
                        <a:t>ws</a:t>
                      </a: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3429000"/>
            <a:ext cx="51816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11.30pm -12.15pm  </a:t>
            </a:r>
            <a:r>
              <a:rPr kumimoji="0" lang="en-US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Counselling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- Dr </a:t>
            </a:r>
            <a:r>
              <a:rPr kumimoji="0" lang="en-US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Ruwan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Ferdinando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" y="4985527"/>
          <a:ext cx="8991600" cy="1872473"/>
        </p:xfrm>
        <a:graphic>
          <a:graphicData uri="http://schemas.openxmlformats.org/drawingml/2006/table">
            <a:tbl>
              <a:tblPr/>
              <a:tblGrid>
                <a:gridCol w="1198880"/>
                <a:gridCol w="1198880"/>
                <a:gridCol w="2247900"/>
                <a:gridCol w="2536332"/>
                <a:gridCol w="1809608"/>
              </a:tblGrid>
              <a:tr h="273562">
                <a:tc gridSpan="5">
                  <a:txBody>
                    <a:bodyPr/>
                    <a:lstStyle/>
                    <a:p>
                      <a:pPr marL="1016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me       </a:t>
                      </a:r>
                      <a:r>
                        <a:rPr lang="en-US" sz="900" b="1" spc="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900" b="1" spc="4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3.00p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r>
                        <a:rPr lang="en-US" sz="9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4.00pm </a:t>
                      </a:r>
                      <a:r>
                        <a:rPr lang="en-US" sz="900" b="1" spc="-10" dirty="0">
                          <a:latin typeface="Calibri"/>
                          <a:ea typeface="Calibri"/>
                          <a:cs typeface="Calibri"/>
                        </a:rPr>
                        <a:t>                            S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 spc="-5" dirty="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po</a:t>
                      </a:r>
                      <a:r>
                        <a:rPr lang="en-US" sz="900" b="1" spc="-20" dirty="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 dirty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r>
                        <a:rPr lang="en-US" sz="900" b="1" spc="-25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15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o.-</a:t>
                      </a:r>
                      <a:r>
                        <a:rPr lang="en-US" sz="900" b="1" spc="-4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15" dirty="0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endParaRPr lang="en-US" sz="11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380">
                <a:tc>
                  <a:txBody>
                    <a:bodyPr/>
                    <a:lstStyle/>
                    <a:p>
                      <a:pPr marL="5715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r>
                        <a:rPr lang="en-US" sz="900" b="1" spc="-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of</a:t>
                      </a:r>
                      <a:r>
                        <a:rPr lang="en-US" sz="900" b="1" spc="-45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um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50495" algn="ctr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Sy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mpo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5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1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0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-10"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 spc="-20"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900" b="1" spc="-15"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900" b="1" spc="15"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900" b="1"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338464">
                <a:tc rowSpan="4">
                  <a:txBody>
                    <a:bodyPr/>
                    <a:lstStyle/>
                    <a:p>
                      <a:pPr marL="0" marR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72390" marR="44450" indent="-26035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Administrative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72390" marR="44450" indent="-26035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Calibri"/>
                          <a:ea typeface="Calibri"/>
                          <a:cs typeface="Calibri"/>
                        </a:rPr>
                        <a:t>Symposium 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3.00pm-3.20pm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 Hospital Administration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2413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12065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 Dr L.T. Gamlath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3.20pm-3.40pm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Establishment Code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1206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Mr R Edussuriya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  <a:tr h="2129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15">
                          <a:latin typeface="Calibri"/>
                          <a:ea typeface="Calibri"/>
                          <a:cs typeface="Calibri"/>
                        </a:rPr>
                        <a:t>3.40pm-4.00pm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Financial Regulation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17780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</a:rPr>
                        <a:t>Mr R. Edussuriya</a:t>
                      </a:r>
                      <a:endParaRPr lang="en-US" sz="11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9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5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of Participants    Day 01 – 160  Day 02-150</a:t>
            </a:r>
          </a:p>
          <a:p>
            <a:r>
              <a:rPr lang="en-US" dirty="0" smtClean="0"/>
              <a:t>Participants from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mtClean="0"/>
              <a:t>Total budget </a:t>
            </a:r>
            <a:r>
              <a:rPr lang="en-US" dirty="0" smtClean="0"/>
              <a:t>for the </a:t>
            </a:r>
            <a:r>
              <a:rPr lang="en-US" dirty="0" err="1" smtClean="0"/>
              <a:t>programme</a:t>
            </a:r>
            <a:r>
              <a:rPr lang="en-US" dirty="0" smtClean="0"/>
              <a:t> – Rs 701,000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819400"/>
          <a:ext cx="7467600" cy="1946580"/>
        </p:xfrm>
        <a:graphic>
          <a:graphicData uri="http://schemas.openxmlformats.org/drawingml/2006/table">
            <a:tbl>
              <a:tblPr/>
              <a:tblGrid>
                <a:gridCol w="1866900"/>
                <a:gridCol w="1866900"/>
                <a:gridCol w="1866900"/>
                <a:gridCol w="1866900"/>
              </a:tblGrid>
              <a:tr h="389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General Hospital Kalutara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Kalutara District Regional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Horana Base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Panadura Base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NIHS Kalutara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Colombo District Regional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Galle District Regional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General Hospital Vavunia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Base Hospital Mawanella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Teaching Hospital Jaffna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BH Tangalle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Castle Street Hospital for Women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General hospital Chilaw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Desoyza Hospital for Women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Lady Ridge way hospital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Teaching hospital Peradeniya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Cancer Institute Maharagama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Latha"/>
                        </a:rPr>
                        <a:t>Base Hospital Karawanella</a:t>
                      </a: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3476" marR="63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TASK LIST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525965"/>
          <a:ext cx="8763000" cy="61173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47334"/>
                <a:gridCol w="449385"/>
                <a:gridCol w="2417806"/>
                <a:gridCol w="1360262"/>
                <a:gridCol w="1360262"/>
                <a:gridCol w="1227951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Issues </a:t>
                      </a:r>
                      <a:endParaRPr lang="en-US" sz="800" dirty="0">
                        <a:latin typeface="Calibri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Serial No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Task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Background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Plan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Responsibility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55697">
                <a:tc rowSpan="2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Auditorium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1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Hall reservation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200 hall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Kapila ,Dr Ferdinando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59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Kapila and NIHS team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5569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Before and during the function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2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Sounds of the auditorium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Need 2 FM mics and 2 clip  on mics </a:t>
                      </a:r>
                      <a:endParaRPr lang="en-US" sz="8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1 multimedia and 1 computer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3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Multimedia for the auditorium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6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4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Microphones and Podium arrangements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9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5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Computer to the podium and backup computer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Geeshan (GMOA)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198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2 Financial budget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6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Prepare the budget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Hand over to ET and R</a:t>
                      </a:r>
                      <a:endParaRPr lang="en-US" sz="8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To Dr Ruwan ferdinando</a:t>
                      </a:r>
                      <a:endParaRPr lang="en-US" sz="8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TO Peripheral branch union</a:t>
                      </a:r>
                      <a:endParaRPr lang="en-US" sz="8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TO kalutara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Dr DIneshan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1487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*****************IMP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7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Budget funding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Need around Rs 3 lakhs from sponsors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Marasinghe Dr Ferdinando</a:t>
                      </a:r>
                      <a:endParaRPr lang="en-US" sz="8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kapila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7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09700" algn="l"/>
                        </a:tabLst>
                      </a:pP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Quatatition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 for food /video presentation and travelling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Take a quotation and hand it over to 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DIlantha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Dineshan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(GMOA)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3 Design Printing and Distribution of Invitations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8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 Print invitations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Decided to print invitations on 15</a:t>
                      </a:r>
                      <a:r>
                        <a:rPr lang="en-US" sz="800" baseline="30000">
                          <a:highlight>
                            <a:srgbClr val="FFFF00"/>
                          </a:highlight>
                        </a:rPr>
                        <a:t>th</a:t>
                      </a: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 of March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Invite Dr Sunil De Alvis 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Dr Dineshan (GMOA)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1487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9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Priniting of certificates of participants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Send final copy of sertificate to Dr Dilantha to print it on 17</a:t>
                      </a:r>
                      <a:r>
                        <a:rPr lang="en-US" sz="800" baseline="30000">
                          <a:highlight>
                            <a:srgbClr val="FFFF00"/>
                          </a:highlight>
                        </a:rPr>
                        <a:t>th</a:t>
                      </a: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 of Monday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Dr Mekhala Dr Dineshan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1487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Printing certificates of resource personnels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Inform Dr Dilantha on Monday to do the printing and get the signature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Dr Mekhala Dr Dineshan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3471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10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Invitees list for the inauguration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For all Presidents and secretaries of BU</a:t>
                      </a:r>
                      <a:endParaRPr lang="en-US" sz="800" dirty="0"/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Medical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</a:rPr>
                        <a:t>superindendant</a:t>
                      </a: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 and Directors (Except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</a:rPr>
                        <a:t>horana</a:t>
                      </a: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 director)</a:t>
                      </a:r>
                      <a:endParaRPr lang="en-US" sz="800" dirty="0"/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 dirty="0" err="1">
                          <a:highlight>
                            <a:srgbClr val="FF0000"/>
                          </a:highlight>
                        </a:rPr>
                        <a:t>Exco</a:t>
                      </a: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 Members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Send them a letter with arranged duty leave for that day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</a:rPr>
                        <a:t>Ferdinando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742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11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Distribution of invitations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1990" algn="ctr"/>
                        </a:tabLs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By NIHS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</a:rPr>
                        <a:t>kalutara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12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</a:rPr>
                        <a:t>Distribution of symposium letters to chair persons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Should send the symposium letter with inauguration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Distribute it before 18</a:t>
                      </a:r>
                      <a:r>
                        <a:rPr lang="en-US" sz="800" baseline="30000">
                          <a:highlight>
                            <a:srgbClr val="FF0000"/>
                          </a:highlight>
                        </a:rPr>
                        <a:t>th</a:t>
                      </a: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 of March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Ferdinando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14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Remind the programme to all chair persons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</a:rPr>
                        <a:t>Dr Kapila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15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Name boards of the resource personals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Name boards during symposium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Geeshan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99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/>
                        <a:t>Online web page to good intern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15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Design of Web page and publish the web page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Finished on 5</a:t>
                      </a:r>
                      <a:r>
                        <a:rPr lang="en-US" sz="800" baseline="30000">
                          <a:highlight>
                            <a:srgbClr val="FFFF00"/>
                          </a:highlight>
                        </a:rPr>
                        <a:t>th</a:t>
                      </a: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 of January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Dr Rashan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742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16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Details to the web page 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Rashan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742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198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Awareness campaign regarding the programme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17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</a:rPr>
                        <a:t>SMS to all doctors</a:t>
                      </a:r>
                      <a:endParaRPr lang="en-US" sz="80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Send 2 SMS messages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1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</a:rPr>
                        <a:t>st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one registration—17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</a:rPr>
                        <a:t>th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march</a:t>
                      </a:r>
                      <a:endParaRPr lang="en-US" sz="800" dirty="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2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</a:rPr>
                        <a:t>nd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informing closing date-20th 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</a:rPr>
                        <a:t>Mekhala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  <a:tr h="56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/>
                        <a:t>NIHS </a:t>
                      </a:r>
                      <a:r>
                        <a:rPr lang="en-US" sz="800" dirty="0" err="1"/>
                        <a:t>programme</a:t>
                      </a:r>
                      <a:r>
                        <a:rPr lang="en-US" sz="800" dirty="0"/>
                        <a:t> on </a:t>
                      </a:r>
                      <a:r>
                        <a:rPr lang="en-US" sz="800" dirty="0" smtClean="0"/>
                        <a:t>27</a:t>
                      </a:r>
                      <a:r>
                        <a:rPr lang="en-US" sz="800" baseline="30000" dirty="0" smtClean="0"/>
                        <a:t>th</a:t>
                      </a:r>
                      <a:r>
                        <a:rPr lang="en-US" sz="800" dirty="0" smtClean="0"/>
                        <a:t> </a:t>
                      </a:r>
                      <a:r>
                        <a:rPr lang="en-US" sz="800" dirty="0"/>
                        <a:t>and </a:t>
                      </a:r>
                      <a:r>
                        <a:rPr lang="en-US" sz="800" dirty="0" smtClean="0"/>
                        <a:t>28</a:t>
                      </a:r>
                      <a:r>
                        <a:rPr lang="en-US" sz="800" baseline="30000" dirty="0" smtClean="0"/>
                        <a:t>h</a:t>
                      </a:r>
                      <a:r>
                        <a:rPr lang="en-US" sz="800" dirty="0" smtClean="0"/>
                        <a:t> </a:t>
                      </a:r>
                      <a:r>
                        <a:rPr lang="en-US" sz="800" dirty="0"/>
                        <a:t>of January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19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/>
                        <a:t>Inform members regarding the </a:t>
                      </a:r>
                      <a:r>
                        <a:rPr lang="en-US" sz="800" dirty="0" err="1"/>
                        <a:t>programme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/>
                        <a:t>Call the members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/>
                        <a:t>Dr </a:t>
                      </a:r>
                      <a:r>
                        <a:rPr lang="en-US" sz="800" dirty="0" err="1" smtClean="0"/>
                        <a:t>Mekhala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/>
                </a:tc>
              </a:tr>
            </a:tbl>
          </a:graphicData>
        </a:graphic>
      </p:graphicFrame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919163" y="-720725"/>
            <a:ext cx="7896225" cy="511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3"/>
          <a:ext cx="8915400" cy="6857996"/>
        </p:xfrm>
        <a:graphic>
          <a:graphicData uri="http://schemas.openxmlformats.org/drawingml/2006/table">
            <a:tbl>
              <a:tblPr/>
              <a:tblGrid>
                <a:gridCol w="1288979"/>
                <a:gridCol w="616021"/>
                <a:gridCol w="2438400"/>
                <a:gridCol w="2099855"/>
                <a:gridCol w="1419404"/>
                <a:gridCol w="1052741"/>
              </a:tblGrid>
              <a:tr h="5560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20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Grant Duty leave for the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programme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For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th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eowrkshop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on 13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th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and 14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th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of January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Take from members and hand it over to 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Ruwan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on 8</a:t>
                      </a:r>
                      <a:r>
                        <a:rPr lang="en-US" sz="800" baseline="300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th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of January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DIneshan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21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Name list of resource group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Prepasre the roesource persons name list and send to NIHS on monday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Mekhala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Duty Leave for the resource group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22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Arrange duty leave for the lectures and the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Fax that signed letter to  stations  and GMOA before 21</a:t>
                      </a:r>
                      <a:r>
                        <a:rPr lang="en-US" sz="800" baseline="300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th</a:t>
                      </a: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 of March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Ferdinando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booklets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23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Communication and Ecode booklet for sale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Take 200 books to sell each Rs 500/= bring the bill book along with it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Mekaala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Presentations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29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Video presentations and power point presentations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FInaliaze and validate the programme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Validate the programme on or before 21</a:t>
                      </a:r>
                      <a:r>
                        <a:rPr lang="en-US" sz="800" baseline="300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st</a:t>
                      </a: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 of March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FF"/>
                          </a:highlight>
                          <a:latin typeface="Calibri"/>
                          <a:ea typeface="Calibri"/>
                          <a:cs typeface="Latha"/>
                        </a:rPr>
                        <a:t>TO ALL LECTURE PANEL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Post Evaluation form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Post evaluation form to assess the knowledge from the programme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Finish the format and hand over the form for printing on 22 of March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Mekala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4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Documents to be given to medical officers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Documents to be given to post intern students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Should give a file post evaluation form pen other gmoa documents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Discuss with Dr Padeniya and Dr Ruwan and finalize the documents to be distributed.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Check all on 22</a:t>
                      </a:r>
                      <a:r>
                        <a:rPr lang="en-US" sz="800" baseline="300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nd</a:t>
                      </a: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of march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Mekhala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latin typeface="Calibri"/>
                          <a:ea typeface="Calibri"/>
                          <a:cs typeface="Latha"/>
                        </a:rPr>
                        <a:t>Day of the Programme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74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latin typeface="Calibri"/>
                          <a:ea typeface="Calibri"/>
                          <a:cs typeface="Latha"/>
                        </a:rPr>
                        <a:t>\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29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Reception Desk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200 doctors should be registered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Should have 5 files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Horana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Panadura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Kalutara GH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Kalutara Peripheral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Other hospitals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Should tell them to write their names in block capitals.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Need to get telephone number email address and the station and designation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Mekhala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30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Collection of money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Collection of money hand over the communication booklet and Ecode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Mekala</a:t>
                      </a:r>
                      <a:r>
                        <a:rPr lang="en-US" sz="800" dirty="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 and </a:t>
                      </a:r>
                      <a:r>
                        <a:rPr lang="en-US" sz="800" dirty="0" err="1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Latha"/>
                        </a:rPr>
                        <a:t>Geeshan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Compeers Team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31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Introduction to the inauguration programme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Ferdinando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Compeer the symposiums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latin typeface="Calibri"/>
                          <a:ea typeface="Calibri"/>
                          <a:cs typeface="Latha"/>
                        </a:rPr>
                        <a:t>Inauguration programme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latin typeface="Calibri"/>
                          <a:ea typeface="Calibri"/>
                          <a:cs typeface="Latha"/>
                        </a:rPr>
                        <a:t>32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34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Lighting of oil lamp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Kapila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name list of the invitees for the lightening of oil lamp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Prepare the name list by Dr Ferdinando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Ferdinando</a:t>
                      </a:r>
                      <a:r>
                        <a:rPr lang="en-US" sz="800" dirty="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/Dr </a:t>
                      </a:r>
                      <a:r>
                        <a:rPr lang="en-US" sz="800" dirty="0" err="1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Kapila</a:t>
                      </a: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34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Lighting sound system computer network podium 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highlight>
                          <a:srgbClr val="FF0000"/>
                        </a:highlight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highlight>
                            <a:srgbClr val="FF0000"/>
                          </a:highlight>
                          <a:latin typeface="Calibri"/>
                          <a:ea typeface="Calibri"/>
                          <a:cs typeface="Latha"/>
                        </a:rPr>
                        <a:t>NIHS team</a:t>
                      </a: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17166" marR="171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31242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Invitation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FRONT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0" y="260522"/>
            <a:ext cx="5918125" cy="4692478"/>
          </a:xfrm>
          <a:prstGeom prst="rect">
            <a:avLst/>
          </a:prstGeom>
        </p:spPr>
      </p:pic>
      <p:pic>
        <p:nvPicPr>
          <p:cNvPr id="8" name="Picture 7" descr="COOMUNICATION SKILLS PROGRAMME invitation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892" y="1500581"/>
            <a:ext cx="5634308" cy="5033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1905000"/>
            <a:ext cx="9829800" cy="3048000"/>
          </a:xfrm>
        </p:spPr>
        <p:txBody>
          <a:bodyPr>
            <a:noAutofit/>
          </a:bodyPr>
          <a:lstStyle/>
          <a:p>
            <a:r>
              <a:rPr lang="en-US" sz="5400" b="1" dirty="0" err="1" smtClean="0"/>
              <a:t>Upto</a:t>
            </a:r>
            <a:r>
              <a:rPr lang="en-US" sz="5400" b="1" dirty="0" smtClean="0"/>
              <a:t> now </a:t>
            </a:r>
            <a:br>
              <a:rPr lang="en-US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600</a:t>
            </a:r>
            <a:r>
              <a:rPr lang="en-US" sz="5400" b="1" dirty="0" smtClean="0"/>
              <a:t> Medical officers</a:t>
            </a:r>
            <a:br>
              <a:rPr lang="en-US" sz="5400" b="1" dirty="0" smtClean="0"/>
            </a:br>
            <a:r>
              <a:rPr lang="en-US" sz="5400" b="1" dirty="0" smtClean="0"/>
              <a:t> underwent the </a:t>
            </a:r>
            <a:br>
              <a:rPr lang="en-US" sz="5400" b="1" dirty="0" smtClean="0"/>
            </a:br>
            <a:r>
              <a:rPr lang="en-US" sz="5400" b="1" dirty="0" smtClean="0"/>
              <a:t>Communication and Management Skills </a:t>
            </a:r>
            <a:r>
              <a:rPr lang="en-US" sz="5400" b="1" dirty="0" err="1" smtClean="0"/>
              <a:t>Programme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organize 2 day Communication and Management skills </a:t>
            </a:r>
            <a:r>
              <a:rPr lang="en-US" dirty="0" err="1" smtClean="0"/>
              <a:t>programmes</a:t>
            </a:r>
            <a:r>
              <a:rPr lang="en-US" dirty="0" smtClean="0"/>
              <a:t> in other districts</a:t>
            </a:r>
          </a:p>
          <a:p>
            <a:endParaRPr lang="en-US" dirty="0" smtClean="0"/>
          </a:p>
          <a:p>
            <a:r>
              <a:rPr lang="en-US" dirty="0" smtClean="0"/>
              <a:t>To form a Safety council for medical officers</a:t>
            </a:r>
          </a:p>
          <a:p>
            <a:endParaRPr lang="en-US" dirty="0" smtClean="0"/>
          </a:p>
          <a:p>
            <a:r>
              <a:rPr lang="en-US" dirty="0" smtClean="0"/>
              <a:t>To produce </a:t>
            </a:r>
            <a:r>
              <a:rPr lang="en-US" b="1" dirty="0" smtClean="0"/>
              <a:t>GOOD QUALITY DOCTORS </a:t>
            </a:r>
            <a:r>
              <a:rPr lang="en-US" dirty="0" smtClean="0"/>
              <a:t>in the future.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are Interested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 a fax or letter to GMOA requesting the communication skills </a:t>
            </a:r>
            <a:r>
              <a:rPr lang="en-US" dirty="0" err="1" smtClean="0"/>
              <a:t>programme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Contact Dr </a:t>
            </a:r>
            <a:r>
              <a:rPr lang="en-US" dirty="0" err="1" smtClean="0"/>
              <a:t>Mekhala</a:t>
            </a:r>
            <a:r>
              <a:rPr lang="en-US" dirty="0" smtClean="0"/>
              <a:t> Fernando </a:t>
            </a:r>
            <a:r>
              <a:rPr lang="en-US" sz="2400" b="1" dirty="0" smtClean="0"/>
              <a:t>(Executive Administrator for Communication and Management skills </a:t>
            </a:r>
            <a:r>
              <a:rPr lang="en-US" sz="2400" b="1" dirty="0" err="1" smtClean="0"/>
              <a:t>Programme</a:t>
            </a:r>
            <a:r>
              <a:rPr lang="en-US" sz="2400" b="1" dirty="0" smtClean="0"/>
              <a:t>) </a:t>
            </a:r>
            <a:r>
              <a:rPr lang="en-US" dirty="0" smtClean="0"/>
              <a:t>for further details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4307"/>
            <a:ext cx="7924800" cy="62288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066800"/>
            <a:ext cx="4267200" cy="1470025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509</TotalTime>
  <Words>1627</Words>
  <Application>Microsoft Office PowerPoint</Application>
  <PresentationFormat>On-screen Show (4:3)</PresentationFormat>
  <Paragraphs>509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History of Communication and Management skills programme</vt:lpstr>
      <vt:lpstr>Slide 3</vt:lpstr>
      <vt:lpstr>ORGANIZING COMMITTEE</vt:lpstr>
      <vt:lpstr>CHAIR PERSONS</vt:lpstr>
      <vt:lpstr>RESOURCE PERSONS</vt:lpstr>
      <vt:lpstr>INNAUGARATION PROGRAMME</vt:lpstr>
      <vt:lpstr>PHOTOGRAPHS OF THE  INNAUGARATION CEREMONY</vt:lpstr>
      <vt:lpstr>PROGRAMME DAY 01</vt:lpstr>
      <vt:lpstr>Slide 10</vt:lpstr>
      <vt:lpstr>OUT COME</vt:lpstr>
      <vt:lpstr>TASK LIST</vt:lpstr>
      <vt:lpstr>Slide 13</vt:lpstr>
      <vt:lpstr>Invitation</vt:lpstr>
      <vt:lpstr>Upto now  600 Medical officers  underwent the  Communication and Management Skills Programme</vt:lpstr>
      <vt:lpstr>THE WAY FORWARD</vt:lpstr>
      <vt:lpstr>If you are Interested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AND MANAGEMENT SKILLS PFORGRAMME  FOR  KALUTARA DISTRICT MEDICAL OFFICERS</dc:title>
  <dc:creator>admin</dc:creator>
  <cp:lastModifiedBy>admin</cp:lastModifiedBy>
  <cp:revision>63</cp:revision>
  <dcterms:created xsi:type="dcterms:W3CDTF">2014-03-29T16:49:39Z</dcterms:created>
  <dcterms:modified xsi:type="dcterms:W3CDTF">2014-04-05T14:17:19Z</dcterms:modified>
</cp:coreProperties>
</file>